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3" r:id="rId3"/>
    <p:sldId id="289" r:id="rId4"/>
    <p:sldId id="290" r:id="rId5"/>
    <p:sldId id="294" r:id="rId6"/>
    <p:sldId id="295" r:id="rId7"/>
    <p:sldId id="291" r:id="rId8"/>
    <p:sldId id="292" r:id="rId9"/>
    <p:sldId id="296" r:id="rId10"/>
    <p:sldId id="297" r:id="rId11"/>
    <p:sldId id="298" r:id="rId12"/>
    <p:sldId id="299" r:id="rId13"/>
    <p:sldId id="300" r:id="rId14"/>
    <p:sldId id="301" r:id="rId15"/>
    <p:sldId id="30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49B8-C4AA-4384-98FF-EBFECBCBD267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688121"/>
              </p:ext>
            </p:extLst>
          </p:nvPr>
        </p:nvGraphicFramePr>
        <p:xfrm>
          <a:off x="1331640" y="1124744"/>
          <a:ext cx="6651316" cy="2652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CS ChemDraw Drawing" r:id="rId3" imgW="4281954" imgH="1709645" progId="ChemDraw.Document.6.0">
                  <p:embed/>
                </p:oleObj>
              </mc:Choice>
              <mc:Fallback>
                <p:oleObj name="CS ChemDraw Drawing" r:id="rId3" imgW="4281954" imgH="170964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124744"/>
                        <a:ext cx="6651316" cy="26521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55576" y="332656"/>
            <a:ext cx="1789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err="1">
                <a:solidFill>
                  <a:srgbClr val="C00000"/>
                </a:solidFill>
                <a:cs typeface="+mj-cs"/>
              </a:rPr>
              <a:t>Melphalan</a:t>
            </a:r>
            <a:endParaRPr lang="en-US" sz="2800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" name="مستطيل 1"/>
          <p:cNvSpPr/>
          <p:nvPr/>
        </p:nvSpPr>
        <p:spPr>
          <a:xfrm>
            <a:off x="305780" y="4461881"/>
            <a:ext cx="8532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Uses:- it is active against multiple myeloma and active against breast, testicular, and ovarian carcinoma.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99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33010"/>
            <a:ext cx="68993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General structure of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Nitrosourea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products:-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54720"/>
              </p:ext>
            </p:extLst>
          </p:nvPr>
        </p:nvGraphicFramePr>
        <p:xfrm>
          <a:off x="382588" y="1257300"/>
          <a:ext cx="8380412" cy="467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CS ChemDraw Drawing" r:id="rId3" imgW="7762815" imgH="3334072" progId="ChemDraw.Document.6.0">
                  <p:embed/>
                </p:oleObj>
              </mc:Choice>
              <mc:Fallback>
                <p:oleObj name="CS ChemDraw Drawing" r:id="rId3" imgW="7762815" imgH="3334072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1257300"/>
                        <a:ext cx="8380412" cy="4675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733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9938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284247"/>
              </p:ext>
            </p:extLst>
          </p:nvPr>
        </p:nvGraphicFramePr>
        <p:xfrm>
          <a:off x="304006" y="980728"/>
          <a:ext cx="8535988" cy="5440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CS ChemDraw Drawing" r:id="rId3" imgW="11362819" imgH="5725087" progId="ChemDraw.Document.6.0">
                  <p:embed/>
                </p:oleObj>
              </mc:Choice>
              <mc:Fallback>
                <p:oleObj name="CS ChemDraw Drawing" r:id="rId3" imgW="11362819" imgH="572508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" y="980728"/>
                        <a:ext cx="8535988" cy="5440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505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6" name="مربع نص 5"/>
          <p:cNvSpPr txBox="1"/>
          <p:nvPr/>
        </p:nvSpPr>
        <p:spPr>
          <a:xfrm>
            <a:off x="755576" y="188640"/>
            <a:ext cx="30612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cs typeface="+mj-cs"/>
              </a:rPr>
              <a:t>Carmustine</a:t>
            </a:r>
            <a:r>
              <a:rPr lang="en-US" sz="2800" b="1" dirty="0" smtClean="0">
                <a:solidFill>
                  <a:srgbClr val="C00000"/>
                </a:solidFill>
                <a:cs typeface="+mj-cs"/>
              </a:rPr>
              <a:t> (BCNU)</a:t>
            </a:r>
            <a:endParaRPr lang="ar-IQ" sz="28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509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486604"/>
              </p:ext>
            </p:extLst>
          </p:nvPr>
        </p:nvGraphicFramePr>
        <p:xfrm>
          <a:off x="-51272" y="1378046"/>
          <a:ext cx="9087768" cy="2060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CS ChemDraw Drawing" r:id="rId3" imgW="7727640" imgH="1752254" progId="ChemDraw.Document.6.0">
                  <p:embed/>
                </p:oleObj>
              </mc:Choice>
              <mc:Fallback>
                <p:oleObj name="CS ChemDraw Drawing" r:id="rId3" imgW="7727640" imgH="1752254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1272" y="1378046"/>
                        <a:ext cx="9087768" cy="20608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5" name="مربع نص 4"/>
          <p:cNvSpPr txBox="1"/>
          <p:nvPr/>
        </p:nvSpPr>
        <p:spPr>
          <a:xfrm>
            <a:off x="539552" y="476672"/>
            <a:ext cx="467666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cs typeface="+mj-cs"/>
              </a:rPr>
              <a:t>Preparation of </a:t>
            </a:r>
            <a:r>
              <a:rPr lang="en-US" sz="3200" b="1" dirty="0" err="1" smtClean="0">
                <a:solidFill>
                  <a:srgbClr val="C00000"/>
                </a:solidFill>
                <a:cs typeface="+mj-cs"/>
              </a:rPr>
              <a:t>Carmustine</a:t>
            </a:r>
            <a:endParaRPr lang="ar-IQ" sz="3200" b="1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13904" y="3501008"/>
            <a:ext cx="84712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cs typeface="+mj-cs"/>
              </a:rPr>
              <a:t>Uses:- </a:t>
            </a:r>
            <a:r>
              <a:rPr lang="en-US" sz="2400" b="1" dirty="0">
                <a:solidFill>
                  <a:srgbClr val="002060"/>
                </a:solidFill>
                <a:cs typeface="+mj-cs"/>
              </a:rPr>
              <a:t>because of it is ability to cross the BBB, it is used against brain tumor and other tumors, such as </a:t>
            </a:r>
            <a:r>
              <a:rPr lang="en-US" sz="2400" b="1" dirty="0" smtClean="0">
                <a:solidFill>
                  <a:srgbClr val="002060"/>
                </a:solidFill>
                <a:cs typeface="+mj-cs"/>
              </a:rPr>
              <a:t>leukemia </a:t>
            </a:r>
            <a:r>
              <a:rPr lang="en-US" sz="2400" b="1" dirty="0">
                <a:solidFill>
                  <a:srgbClr val="002060"/>
                </a:solidFill>
                <a:cs typeface="+mj-cs"/>
              </a:rPr>
              <a:t>that have metastasized to the brain. It also is used as secondary therapy in combination with </a:t>
            </a:r>
            <a:r>
              <a:rPr lang="en-US" sz="2400" b="1" dirty="0" smtClean="0">
                <a:solidFill>
                  <a:srgbClr val="002060"/>
                </a:solidFill>
                <a:cs typeface="+mj-cs"/>
              </a:rPr>
              <a:t>other </a:t>
            </a:r>
            <a:r>
              <a:rPr lang="en-US" sz="2400" b="1" dirty="0">
                <a:solidFill>
                  <a:srgbClr val="002060"/>
                </a:solidFill>
                <a:cs typeface="+mj-cs"/>
              </a:rPr>
              <a:t>agents for Hodgkin’s disease and other lymphomas. Combination with prednisone useful in multiple </a:t>
            </a:r>
          </a:p>
          <a:p>
            <a:r>
              <a:rPr lang="en-US" sz="2400" b="1" dirty="0">
                <a:solidFill>
                  <a:srgbClr val="002060"/>
                </a:solidFill>
                <a:cs typeface="+mj-cs"/>
              </a:rPr>
              <a:t>myeloma.</a:t>
            </a:r>
          </a:p>
          <a:p>
            <a:r>
              <a:rPr lang="en-US" sz="2400" b="1" dirty="0">
                <a:solidFill>
                  <a:srgbClr val="C00000"/>
                </a:solidFill>
                <a:cs typeface="+mj-cs"/>
              </a:rPr>
              <a:t>Dosage form: - IV </a:t>
            </a:r>
            <a:r>
              <a:rPr lang="en-US" sz="2400" b="1" dirty="0" err="1">
                <a:solidFill>
                  <a:srgbClr val="C00000"/>
                </a:solidFill>
                <a:cs typeface="+mj-cs"/>
              </a:rPr>
              <a:t>inj</a:t>
            </a:r>
            <a:r>
              <a:rPr lang="en-US" sz="2400" b="1" dirty="0">
                <a:solidFill>
                  <a:srgbClr val="C00000"/>
                </a:solidFill>
                <a:cs typeface="+mj-cs"/>
              </a:rPr>
              <a:t> (100 mg) it is administered  IV because metabolism is  very rapid.</a:t>
            </a:r>
          </a:p>
        </p:txBody>
      </p:sp>
    </p:spTree>
    <p:extLst>
      <p:ext uri="{BB962C8B-B14F-4D97-AF65-F5344CB8AC3E}">
        <p14:creationId xmlns:p14="http://schemas.microsoft.com/office/powerpoint/2010/main" val="515374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132245"/>
              </p:ext>
            </p:extLst>
          </p:nvPr>
        </p:nvGraphicFramePr>
        <p:xfrm>
          <a:off x="1403648" y="1268760"/>
          <a:ext cx="6783144" cy="3465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CS ChemDraw Drawing" r:id="rId3" imgW="3986556" imgH="2036944" progId="ChemDraw.Document.6.0">
                  <p:embed/>
                </p:oleObj>
              </mc:Choice>
              <mc:Fallback>
                <p:oleObj name="CS ChemDraw Drawing" r:id="rId3" imgW="3986556" imgH="203694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1268760"/>
                        <a:ext cx="6783144" cy="3465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2073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12276"/>
            <a:ext cx="443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cs typeface="+mj-cs"/>
              </a:rPr>
              <a:t>Preparation of </a:t>
            </a:r>
            <a:r>
              <a:rPr lang="en-US" sz="3200" b="1" dirty="0" err="1">
                <a:solidFill>
                  <a:srgbClr val="C00000"/>
                </a:solidFill>
                <a:cs typeface="+mj-cs"/>
              </a:rPr>
              <a:t>lomustine</a:t>
            </a:r>
            <a:endParaRPr lang="ar-IQ" sz="3200" dirty="0">
              <a:solidFill>
                <a:srgbClr val="C00000"/>
              </a:solidFill>
              <a:cs typeface="+mj-cs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501807"/>
              </p:ext>
            </p:extLst>
          </p:nvPr>
        </p:nvGraphicFramePr>
        <p:xfrm>
          <a:off x="179512" y="989439"/>
          <a:ext cx="8609013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CS ChemDraw Drawing" r:id="rId3" imgW="9520077" imgH="4026000" progId="ChemDraw.Document.6.0">
                  <p:embed/>
                </p:oleObj>
              </mc:Choice>
              <mc:Fallback>
                <p:oleObj name="CS ChemDraw Drawing" r:id="rId3" imgW="9520077" imgH="40260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989439"/>
                        <a:ext cx="8609013" cy="3641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مستطيل 3"/>
          <p:cNvSpPr/>
          <p:nvPr/>
        </p:nvSpPr>
        <p:spPr>
          <a:xfrm>
            <a:off x="251520" y="4725144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cs typeface="+mj-cs"/>
              </a:rPr>
              <a:t>Uses:- </a:t>
            </a:r>
            <a:r>
              <a:rPr lang="en-US" sz="2400" b="1" dirty="0">
                <a:solidFill>
                  <a:srgbClr val="002060"/>
                </a:solidFill>
                <a:cs typeface="+mj-cs"/>
              </a:rPr>
              <a:t>The high lipid solubility of </a:t>
            </a:r>
            <a:r>
              <a:rPr lang="en-US" sz="2400" b="1" dirty="0" err="1">
                <a:solidFill>
                  <a:srgbClr val="002060"/>
                </a:solidFill>
                <a:cs typeface="+mj-cs"/>
              </a:rPr>
              <a:t>lumostine</a:t>
            </a:r>
            <a:r>
              <a:rPr lang="en-US" sz="2400" b="1" dirty="0">
                <a:solidFill>
                  <a:srgbClr val="002060"/>
                </a:solidFill>
                <a:cs typeface="+mj-cs"/>
              </a:rPr>
              <a:t> allows it to cross the BBB, and it is used for primary  and metast</a:t>
            </a:r>
            <a:r>
              <a:rPr lang="en-US" sz="2400" b="1" dirty="0">
                <a:cs typeface="+mj-cs"/>
              </a:rPr>
              <a:t>atic brain tumors and </a:t>
            </a:r>
            <a:r>
              <a:rPr lang="en-US" sz="2400" b="1" dirty="0">
                <a:solidFill>
                  <a:srgbClr val="002060"/>
                </a:solidFill>
                <a:cs typeface="+mj-cs"/>
              </a:rPr>
              <a:t>as secondary therapy in Hodgkin’s disease. </a:t>
            </a:r>
            <a:endParaRPr lang="en-US" sz="2400" dirty="0">
              <a:solidFill>
                <a:srgbClr val="002060"/>
              </a:solidFill>
              <a:cs typeface="+mj-cs"/>
            </a:endParaRPr>
          </a:p>
          <a:p>
            <a:r>
              <a:rPr lang="en-US" sz="2400" b="1" dirty="0">
                <a:solidFill>
                  <a:srgbClr val="C00000"/>
                </a:solidFill>
                <a:cs typeface="+mj-cs"/>
              </a:rPr>
              <a:t>Dosage form:- </a:t>
            </a:r>
            <a:r>
              <a:rPr lang="en-US" sz="2400" b="1" dirty="0">
                <a:solidFill>
                  <a:srgbClr val="002060"/>
                </a:solidFill>
                <a:cs typeface="+mj-cs"/>
              </a:rPr>
              <a:t>given orally (capsules,10,40, and 100 mg), because it is sufficiently stable to metabolism.</a:t>
            </a:r>
            <a:endParaRPr lang="en-US" sz="2400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191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297874"/>
              </p:ext>
            </p:extLst>
          </p:nvPr>
        </p:nvGraphicFramePr>
        <p:xfrm>
          <a:off x="390525" y="830263"/>
          <a:ext cx="84153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CS ChemDraw Drawing" r:id="rId3" imgW="6473160" imgH="1450800" progId="ChemDraw.Document.6.0">
                  <p:embed/>
                </p:oleObj>
              </mc:Choice>
              <mc:Fallback>
                <p:oleObj name="CS ChemDraw Drawing" r:id="rId3" imgW="6473160" imgH="14508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0525" y="830263"/>
                        <a:ext cx="8415338" cy="246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2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631788"/>
              </p:ext>
            </p:extLst>
          </p:nvPr>
        </p:nvGraphicFramePr>
        <p:xfrm>
          <a:off x="636588" y="887413"/>
          <a:ext cx="7654925" cy="580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CS ChemDraw Drawing" r:id="rId3" imgW="9189125" imgH="5829159" progId="ChemDraw.Document.6.0">
                  <p:embed/>
                </p:oleObj>
              </mc:Choice>
              <mc:Fallback>
                <p:oleObj name="CS ChemDraw Drawing" r:id="rId3" imgW="9189125" imgH="5829159" progId="ChemDraw.Document.6.0">
                  <p:embed/>
                  <p:pic>
                    <p:nvPicPr>
                      <p:cNvPr id="0" name="كائن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887413"/>
                        <a:ext cx="7654925" cy="580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مستطيل 2"/>
          <p:cNvSpPr/>
          <p:nvPr/>
        </p:nvSpPr>
        <p:spPr>
          <a:xfrm>
            <a:off x="652568" y="116632"/>
            <a:ext cx="2627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Preparation of </a:t>
            </a:r>
            <a:r>
              <a:rPr lang="en-US" b="1" i="1" dirty="0" err="1">
                <a:solidFill>
                  <a:srgbClr val="C00000"/>
                </a:solidFill>
              </a:rPr>
              <a:t>melphalan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17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59632" y="188640"/>
            <a:ext cx="53783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+mj-cs"/>
              </a:rPr>
              <a:t>thyleneimine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aziridine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) and epoxide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80435"/>
              </p:ext>
            </p:extLst>
          </p:nvPr>
        </p:nvGraphicFramePr>
        <p:xfrm>
          <a:off x="395536" y="864500"/>
          <a:ext cx="8352928" cy="2855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CS ChemDraw Drawing" r:id="rId3" imgW="3609838" imgH="2576911" progId="ChemDraw.Document.6.0">
                  <p:embed/>
                </p:oleObj>
              </mc:Choice>
              <mc:Fallback>
                <p:oleObj name="CS ChemDraw Drawing" r:id="rId3" imgW="3609838" imgH="257691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864500"/>
                        <a:ext cx="8352928" cy="28558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507655"/>
              </p:ext>
            </p:extLst>
          </p:nvPr>
        </p:nvGraphicFramePr>
        <p:xfrm>
          <a:off x="539552" y="3789040"/>
          <a:ext cx="8323282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CS ChemDraw Drawing" r:id="rId5" imgW="6627495" imgH="1270635" progId="ChemDraw.Document.6.0">
                  <p:embed/>
                </p:oleObj>
              </mc:Choice>
              <mc:Fallback>
                <p:oleObj name="CS ChemDraw Drawing" r:id="rId5" imgW="6627495" imgH="1270635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789040"/>
                        <a:ext cx="8323282" cy="2520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483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747889"/>
              </p:ext>
            </p:extLst>
          </p:nvPr>
        </p:nvGraphicFramePr>
        <p:xfrm>
          <a:off x="539552" y="770585"/>
          <a:ext cx="7920880" cy="510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CS ChemDraw Drawing" r:id="rId3" imgW="6723436" imgH="3160619" progId="ChemDraw.Document.6.0">
                  <p:embed/>
                </p:oleObj>
              </mc:Choice>
              <mc:Fallback>
                <p:oleObj name="CS ChemDraw Drawing" r:id="rId3" imgW="6723436" imgH="3160619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770585"/>
                        <a:ext cx="7920880" cy="5106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1775" y="276554"/>
            <a:ext cx="155683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Thiotepa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401762"/>
            <a:ext cx="86044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5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07504" y="5157192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+mj-cs"/>
              </a:rPr>
              <a:t>Uses: -</a:t>
            </a:r>
            <a:r>
              <a:rPr lang="en-US" sz="2400" b="1" dirty="0">
                <a:latin typeface="Times New Roman" pitchFamily="18" charset="0"/>
                <a:ea typeface="Calibri" pitchFamily="34" charset="0"/>
                <a:cs typeface="+mj-cs"/>
              </a:rPr>
              <a:t> used as palliative in breast, ovarian, bronchogenic carcinoma and malignant lymphomas.</a:t>
            </a:r>
            <a:endParaRPr lang="en-US" sz="2400" b="1" dirty="0">
              <a:latin typeface="Arial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  <a:ea typeface="Calibri" pitchFamily="34" charset="0"/>
                <a:cs typeface="+mj-cs"/>
              </a:rPr>
              <a:t>Dosage form: - (15mg) vial</a:t>
            </a:r>
            <a:endParaRPr lang="ar-IQ" sz="2400" dirty="0">
              <a:cs typeface="+mj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547664" y="69269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+mj-cs"/>
              </a:rPr>
              <a:t>Preparation of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+mj-cs"/>
              </a:rPr>
              <a:t>Thiotepa</a:t>
            </a:r>
            <a:endParaRPr lang="en-US" sz="2800" dirty="0">
              <a:latin typeface="Arial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en-US" sz="2800" dirty="0">
              <a:latin typeface="Arial" pitchFamily="34" charset="0"/>
              <a:cs typeface="+mj-cs"/>
            </a:endParaRPr>
          </a:p>
        </p:txBody>
      </p:sp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541829"/>
              </p:ext>
            </p:extLst>
          </p:nvPr>
        </p:nvGraphicFramePr>
        <p:xfrm>
          <a:off x="404813" y="1646238"/>
          <a:ext cx="8280400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CS ChemDraw Drawing" r:id="rId3" imgW="5761973" imgH="1435137" progId="ChemDraw.Document.6.0">
                  <p:embed/>
                </p:oleObj>
              </mc:Choice>
              <mc:Fallback>
                <p:oleObj name="CS ChemDraw Drawing" r:id="rId3" imgW="5761973" imgH="1435137" progId="ChemDraw.Document.6.0">
                  <p:embed/>
                  <p:pic>
                    <p:nvPicPr>
                      <p:cNvPr id="0" name="كائن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1646238"/>
                        <a:ext cx="8280400" cy="300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68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742981"/>
              </p:ext>
            </p:extLst>
          </p:nvPr>
        </p:nvGraphicFramePr>
        <p:xfrm>
          <a:off x="1115616" y="260648"/>
          <a:ext cx="7162303" cy="6310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CS ChemDraw Drawing" r:id="rId3" imgW="6836527" imgH="6022220" progId="ChemDraw.Document.6.0">
                  <p:embed/>
                </p:oleObj>
              </mc:Choice>
              <mc:Fallback>
                <p:oleObj name="CS ChemDraw Drawing" r:id="rId3" imgW="6836527" imgH="60222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260648"/>
                        <a:ext cx="7162303" cy="6310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191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260291"/>
            <a:ext cx="374070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Triethylene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melamine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001583"/>
              </p:ext>
            </p:extLst>
          </p:nvPr>
        </p:nvGraphicFramePr>
        <p:xfrm>
          <a:off x="3452813" y="1054100"/>
          <a:ext cx="2919412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CS ChemDraw Drawing" r:id="rId3" imgW="3148017" imgH="2095390" progId="ChemDraw.Document.6.0">
                  <p:embed/>
                </p:oleObj>
              </mc:Choice>
              <mc:Fallback>
                <p:oleObj name="CS ChemDraw Drawing" r:id="rId3" imgW="3148017" imgH="209539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1054100"/>
                        <a:ext cx="2919412" cy="1944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40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470410"/>
              </p:ext>
            </p:extLst>
          </p:nvPr>
        </p:nvGraphicFramePr>
        <p:xfrm>
          <a:off x="467544" y="1232586"/>
          <a:ext cx="8084797" cy="2833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CS ChemDraw Drawing" r:id="rId3" imgW="6348609" imgH="2695312" progId="ChemDraw.Document.6.0">
                  <p:embed/>
                </p:oleObj>
              </mc:Choice>
              <mc:Fallback>
                <p:oleObj name="CS ChemDraw Drawing" r:id="rId3" imgW="6348609" imgH="2695312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232586"/>
                        <a:ext cx="8084797" cy="28337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740838"/>
              </p:ext>
            </p:extLst>
          </p:nvPr>
        </p:nvGraphicFramePr>
        <p:xfrm>
          <a:off x="2267744" y="4653136"/>
          <a:ext cx="3543651" cy="1746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CS ChemDraw Drawing" r:id="rId5" imgW="2006727" imgH="988695" progId="ChemDraw.Document.6.0">
                  <p:embed/>
                </p:oleObj>
              </mc:Choice>
              <mc:Fallback>
                <p:oleObj name="CS ChemDraw Drawing" r:id="rId5" imgW="2006727" imgH="98869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653136"/>
                        <a:ext cx="3543651" cy="17468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70247"/>
            <a:ext cx="8552341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</a:tabLst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Examples of antitumor agents containing epoxide group:-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66775" algn="l"/>
              </a:tabLst>
            </a:pP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Mitobromitol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929581" y="4077072"/>
            <a:ext cx="3625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srgbClr val="C00000"/>
                </a:solidFill>
                <a:cs typeface="+mj-cs"/>
              </a:rPr>
              <a:t>1, 2:3,4-diepoxybutane</a:t>
            </a:r>
            <a:endParaRPr lang="en-US" sz="2800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1210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301398"/>
              </p:ext>
            </p:extLst>
          </p:nvPr>
        </p:nvGraphicFramePr>
        <p:xfrm>
          <a:off x="300038" y="692150"/>
          <a:ext cx="8843962" cy="586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CS ChemDraw Drawing" r:id="rId3" imgW="10237960" imgH="5365737" progId="ChemDraw.Document.6.0">
                  <p:embed/>
                </p:oleObj>
              </mc:Choice>
              <mc:Fallback>
                <p:oleObj name="CS ChemDraw Drawing" r:id="rId3" imgW="10237960" imgH="53657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038" y="692150"/>
                        <a:ext cx="8843962" cy="586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867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222</Words>
  <Application>Microsoft Office PowerPoint</Application>
  <PresentationFormat>عرض على الشاشة (3:4)‏</PresentationFormat>
  <Paragraphs>25</Paragraphs>
  <Slides>15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7" baseType="lpstr">
      <vt:lpstr>Office Theme</vt:lpstr>
      <vt:lpstr>CS ChemDraw Drawing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By DR.Ahmed Saker 2o1O ;)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</dc:creator>
  <cp:lastModifiedBy>InteL</cp:lastModifiedBy>
  <cp:revision>83</cp:revision>
  <dcterms:created xsi:type="dcterms:W3CDTF">2014-10-12T05:31:15Z</dcterms:created>
  <dcterms:modified xsi:type="dcterms:W3CDTF">2018-02-17T09:21:06Z</dcterms:modified>
</cp:coreProperties>
</file>